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5" r:id="rId4"/>
    <p:sldId id="263" r:id="rId5"/>
    <p:sldId id="262"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Dettmers" initials="JD" lastIdx="13" clrIdx="0">
    <p:extLst>
      <p:ext uri="{19B8F6BF-5375-455C-9EA6-DF929625EA0E}">
        <p15:presenceInfo xmlns:p15="http://schemas.microsoft.com/office/powerpoint/2012/main" userId="S-1-5-21-1086090074-1014897093-176895030-2260" providerId="AD"/>
      </p:ext>
    </p:extLst>
  </p:cmAuthor>
  <p:cmAuthor id="2" name="Jill Wingfield" initials="JW" lastIdx="1" clrIdx="1">
    <p:extLst>
      <p:ext uri="{19B8F6BF-5375-455C-9EA6-DF929625EA0E}">
        <p15:presenceInfo xmlns:p15="http://schemas.microsoft.com/office/powerpoint/2012/main" userId="S-1-5-21-1086090074-1014897093-176895030-1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E0E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72482" autoAdjust="0"/>
  </p:normalViewPr>
  <p:slideViewPr>
    <p:cSldViewPr snapToGrid="0">
      <p:cViewPr varScale="1">
        <p:scale>
          <a:sx n="85" d="100"/>
          <a:sy n="85" d="100"/>
        </p:scale>
        <p:origin x="5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90D44-AE15-44C3-8175-193DAF888A5B}"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F384C-6B07-4871-9CE4-ABFB4209F3DF}" type="slidenum">
              <a:rPr lang="en-US" smtClean="0"/>
              <a:t>‹#›</a:t>
            </a:fld>
            <a:endParaRPr lang="en-US"/>
          </a:p>
        </p:txBody>
      </p:sp>
    </p:spTree>
    <p:extLst>
      <p:ext uri="{BB962C8B-B14F-4D97-AF65-F5344CB8AC3E}">
        <p14:creationId xmlns:p14="http://schemas.microsoft.com/office/powerpoint/2010/main" val="223509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source of food for all living things in Lake Huron are microscopic aquatic plants called algae. Every other living organism in the lake must either eat live or dead algae directly or eat another organism that depends on algae. Although algae can reach nuisance levels under certain conditions, it is essential to the life of the lake. All aquatic animals in the lake are connected to algae through a food web (Fig. 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Phosphorus is an essential nutrient required for algae growth. The total weight of all living fish, termed the fish biomass, is positively related to total phosphorus, but other factors change the amount of fish biomass that can be sustained (Fig. 2). These modifying factors include changes to food web structure caused by invasions (e.g., quagga mussels), habitat availability, water clarity, level of fishing, stocking, predator-prey balance, weather, and fisheries management practices. </a:t>
            </a:r>
          </a:p>
          <a:p>
            <a:endParaRPr lang="en-US" sz="1200" b="0" i="0" u="none" strike="noStrike" kern="1200" baseline="0" dirty="0" smtClean="0">
              <a:solidFill>
                <a:schemeClr val="tx1"/>
              </a:solidFill>
              <a:latin typeface="+mn-lt"/>
              <a:ea typeface="+mn-ea"/>
              <a:cs typeface="+mn-cs"/>
            </a:endParaRPr>
          </a:p>
          <a:p>
            <a:r>
              <a:rPr lang="en-US" dirty="0" smtClean="0"/>
              <a:t>Summary: algae</a:t>
            </a:r>
            <a:r>
              <a:rPr lang="en-US" baseline="0" dirty="0" smtClean="0"/>
              <a:t> </a:t>
            </a:r>
            <a:r>
              <a:rPr lang="en-US" baseline="0" dirty="0" err="1" smtClean="0"/>
              <a:t>req’d</a:t>
            </a:r>
            <a:r>
              <a:rPr lang="en-US" baseline="0" dirty="0" smtClean="0"/>
              <a:t> by all organisms, phosphorus needed for algae to grow, therefore, total biomass is dependent on algae + phosphorus (nutrients)</a:t>
            </a:r>
            <a:endParaRPr lang="en-US" dirty="0"/>
          </a:p>
        </p:txBody>
      </p:sp>
      <p:sp>
        <p:nvSpPr>
          <p:cNvPr id="4" name="Slide Number Placeholder 3"/>
          <p:cNvSpPr>
            <a:spLocks noGrp="1"/>
          </p:cNvSpPr>
          <p:nvPr>
            <p:ph type="sldNum" sz="quarter" idx="10"/>
          </p:nvPr>
        </p:nvSpPr>
        <p:spPr/>
        <p:txBody>
          <a:bodyPr/>
          <a:lstStyle/>
          <a:p>
            <a:fld id="{66CF384C-6B07-4871-9CE4-ABFB4209F3DF}" type="slidenum">
              <a:rPr lang="en-US" smtClean="0"/>
              <a:t>2</a:t>
            </a:fld>
            <a:endParaRPr lang="en-US"/>
          </a:p>
        </p:txBody>
      </p:sp>
    </p:spTree>
    <p:extLst>
      <p:ext uri="{BB962C8B-B14F-4D97-AF65-F5344CB8AC3E}">
        <p14:creationId xmlns:p14="http://schemas.microsoft.com/office/powerpoint/2010/main" val="58499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some energy is lost each time a higher trophic level organism consumes a lower trophic level organism, food webs organized this way have a pyramid shape (Fig. 3). Scientists believe that on average about 9% of the food energy at TL-3 (small fish, large zooplankton and Mysis) is transferred to higher trophic levels (TL-4 and TL-5 combined; Fig. 3) in the Great Lakes. This percentage of energy moving up the food web is called “trophic transfer efficiency.”</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CF384C-6B07-4871-9CE4-ABFB4209F3DF}" type="slidenum">
              <a:rPr lang="en-US" smtClean="0"/>
              <a:t>3</a:t>
            </a:fld>
            <a:endParaRPr lang="en-US"/>
          </a:p>
        </p:txBody>
      </p:sp>
    </p:spTree>
    <p:extLst>
      <p:ext uri="{BB962C8B-B14F-4D97-AF65-F5344CB8AC3E}">
        <p14:creationId xmlns:p14="http://schemas.microsoft.com/office/powerpoint/2010/main" val="25157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some energy is lost each time a higher trophic level organism consumes a lower trophic level organism, food webs organized this way have a pyramid shape (Fig. 3). Scientists believe that on average about 9% of the food energy at TL-3 (small fish, large zooplankton and Mysis) is transferred to higher trophic levels (TL-4 and TL-5 combined; Fig. 3) in the Great Lakes. This percentage of energy moving up the food web is called “trophic transfer efficiency.” Before the collapse of alewife, the Lake Huron food web had a lower than average trophic transfer efficiency of 6% (Fig. 4). Following the collapse of alewife in 2003, the trophic transfer efficiency dropped to 3-4% but increased to 5% in 2015. The food web is producing 2x fewer predator fish for a given level of nutrients than is average for the Great Lakes. </a:t>
            </a:r>
            <a:endParaRPr lang="en-US" dirty="0" smtClean="0"/>
          </a:p>
        </p:txBody>
      </p:sp>
      <p:sp>
        <p:nvSpPr>
          <p:cNvPr id="4" name="Slide Number Placeholder 3"/>
          <p:cNvSpPr>
            <a:spLocks noGrp="1"/>
          </p:cNvSpPr>
          <p:nvPr>
            <p:ph type="sldNum" sz="quarter" idx="10"/>
          </p:nvPr>
        </p:nvSpPr>
        <p:spPr/>
        <p:txBody>
          <a:bodyPr/>
          <a:lstStyle/>
          <a:p>
            <a:fld id="{66CF384C-6B07-4871-9CE4-ABFB4209F3DF}" type="slidenum">
              <a:rPr lang="en-US" smtClean="0"/>
              <a:t>4</a:t>
            </a:fld>
            <a:endParaRPr lang="en-US"/>
          </a:p>
        </p:txBody>
      </p:sp>
    </p:spTree>
    <p:extLst>
      <p:ext uri="{BB962C8B-B14F-4D97-AF65-F5344CB8AC3E}">
        <p14:creationId xmlns:p14="http://schemas.microsoft.com/office/powerpoint/2010/main" val="403028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Lake Huron total phosphorus levels vary widely across the lake. A good indicator of overall change is long-term monitoring of offshore (&gt; 40m deep) total phosphorus levels in the spring and summer.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Total phosphorus declined by 50% from 1995 to 2003 (4 mg/L to 2 mg/l). Levels have since increased slightly and stabilized at approximately 2.5-3.0 mg/L. The decline in nutrients means that Lake Huron can support less overall fish biomass than it did before 2000 (Fig.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Summary: Due to decline in nutrients, Lake Huron can support less biomass than it did in 2000.</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CF384C-6B07-4871-9CE4-ABFB4209F3DF}" type="slidenum">
              <a:rPr lang="en-US" smtClean="0"/>
              <a:t>5</a:t>
            </a:fld>
            <a:endParaRPr lang="en-US"/>
          </a:p>
        </p:txBody>
      </p:sp>
    </p:spTree>
    <p:extLst>
      <p:ext uri="{BB962C8B-B14F-4D97-AF65-F5344CB8AC3E}">
        <p14:creationId xmlns:p14="http://schemas.microsoft.com/office/powerpoint/2010/main" val="162315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Before the collapse of alewife, the Lake Huron food web had a lower than average trophic transfer efficiency of 6% (Fig. 4). Following the collapse of alewife in 2003, the trophic transfer efficiency dropped to 3-4% but increased to 5% in 2015. The food web is producing 2x fewer predator fish for a given level of nutrients than is average for the Great Lakes.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CF384C-6B07-4871-9CE4-ABFB4209F3DF}" type="slidenum">
              <a:rPr lang="en-US" smtClean="0"/>
              <a:t>6</a:t>
            </a:fld>
            <a:endParaRPr lang="en-US"/>
          </a:p>
        </p:txBody>
      </p:sp>
    </p:spTree>
    <p:extLst>
      <p:ext uri="{BB962C8B-B14F-4D97-AF65-F5344CB8AC3E}">
        <p14:creationId xmlns:p14="http://schemas.microsoft.com/office/powerpoint/2010/main" val="427545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Higher biomass of a specific fish species requires food web structures that channel sufficient energy from the bottom of the pyramid (TL-1; Fig. 3) to the species of interest. This can be estimated as the percentage of all algal and organic material produced (TL-1) transferred to specific species (Fig. 5). During 1988-2003, the Lake Huron food web supported abundant prey fish species and though quagga mussels were well established, the food web was functioning. Thus, a high percentage of algal production was channeled to predator fish (bigger bars, Fig. 5). In 2003, the collapse of alewife and other changes resulted in much less efficient trophic transfer (smaller bars, Fig. 5). For example, lake trout received only 2.4% of TL-1 production after the alewife collapse (2003) versus 9.2% just before the collapse (1998-2002) (Fig. 5). The most recent data for 2015 indicate overall trophic transfer efficiency improved (increase in bar width, Fig. 5) with increases specifically to lake trout (5.7%) and lake whitefish (19.5%, Fig. 5).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6CF384C-6B07-4871-9CE4-ABFB4209F3DF}" type="slidenum">
              <a:rPr lang="en-US" smtClean="0"/>
              <a:t>7</a:t>
            </a:fld>
            <a:endParaRPr lang="en-US"/>
          </a:p>
        </p:txBody>
      </p:sp>
    </p:spTree>
    <p:extLst>
      <p:ext uri="{BB962C8B-B14F-4D97-AF65-F5344CB8AC3E}">
        <p14:creationId xmlns:p14="http://schemas.microsoft.com/office/powerpoint/2010/main" val="10700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Lake Huron ecosystem has changed, and continues to do so. Nutrients have declined, water clarity has increased, the food web is disrupted, and populations of some desirable species of fish have declined. Fisheries and environmental management activities can help sustain and improve fisheries. The Lake Huron Committee, with partner agencies, seeks to achieve a balanced, proactive approach to rehabilitate the food web, improve water quality, minimize impacts of invasive species, and develop and sustain fisheries. Important considerations for managers in this changing Lake Huron ecosystem include: </a:t>
            </a:r>
          </a:p>
          <a:p>
            <a:r>
              <a:rPr lang="en-US" sz="1200" b="0" i="0" u="none" strike="noStrike" kern="1200" baseline="0" dirty="0" smtClean="0">
                <a:solidFill>
                  <a:schemeClr val="tx1"/>
                </a:solidFill>
                <a:latin typeface="+mn-lt"/>
                <a:ea typeface="+mn-ea"/>
                <a:cs typeface="+mn-cs"/>
              </a:rPr>
              <a:t>Lower abundances of important fish species should be expected due to reduced nutrients and a disrupted food web. </a:t>
            </a:r>
          </a:p>
          <a:p>
            <a:r>
              <a:rPr lang="en-US" sz="1200" b="0" i="0" u="none" strike="noStrike" kern="1200" baseline="0" dirty="0" smtClean="0">
                <a:solidFill>
                  <a:schemeClr val="tx1"/>
                </a:solidFill>
                <a:latin typeface="+mn-lt"/>
                <a:ea typeface="+mn-ea"/>
                <a:cs typeface="+mn-cs"/>
              </a:rPr>
              <a:t>Rehabilitation of native prey may improve food web function and increase trophic transfer efficiency. </a:t>
            </a:r>
          </a:p>
          <a:p>
            <a:r>
              <a:rPr lang="en-US" sz="1200" b="0" i="0" u="none" strike="noStrike" kern="1200" baseline="0" dirty="0" smtClean="0">
                <a:solidFill>
                  <a:schemeClr val="tx1"/>
                </a:solidFill>
                <a:latin typeface="+mn-lt"/>
                <a:ea typeface="+mn-ea"/>
                <a:cs typeface="+mn-cs"/>
              </a:rPr>
              <a:t>Non-native mussels have altered food web structure and impede production of some desirable species. </a:t>
            </a:r>
          </a:p>
          <a:p>
            <a:r>
              <a:rPr lang="en-US" sz="1200" b="0" i="0" u="none" strike="noStrike" kern="1200" baseline="0" dirty="0" smtClean="0">
                <a:solidFill>
                  <a:schemeClr val="tx1"/>
                </a:solidFill>
                <a:latin typeface="+mn-lt"/>
                <a:ea typeface="+mn-ea"/>
                <a:cs typeface="+mn-cs"/>
              </a:rPr>
              <a:t>Nearshore and bay fisheries are responding positively to food web changes. </a:t>
            </a:r>
          </a:p>
          <a:p>
            <a:r>
              <a:rPr lang="en-US" sz="1200" b="0" i="0" u="none" strike="noStrike" kern="1200" baseline="0" dirty="0" smtClean="0">
                <a:solidFill>
                  <a:schemeClr val="tx1"/>
                </a:solidFill>
                <a:latin typeface="+mn-lt"/>
                <a:ea typeface="+mn-ea"/>
                <a:cs typeface="+mn-cs"/>
              </a:rPr>
              <a:t>Research to better understand how food web changes affect fisheries is needed.</a:t>
            </a:r>
          </a:p>
        </p:txBody>
      </p:sp>
      <p:sp>
        <p:nvSpPr>
          <p:cNvPr id="4" name="Slide Number Placeholder 3"/>
          <p:cNvSpPr>
            <a:spLocks noGrp="1"/>
          </p:cNvSpPr>
          <p:nvPr>
            <p:ph type="sldNum" sz="quarter" idx="10"/>
          </p:nvPr>
        </p:nvSpPr>
        <p:spPr/>
        <p:txBody>
          <a:bodyPr/>
          <a:lstStyle/>
          <a:p>
            <a:fld id="{66CF384C-6B07-4871-9CE4-ABFB4209F3DF}" type="slidenum">
              <a:rPr lang="en-US" smtClean="0"/>
              <a:t>8</a:t>
            </a:fld>
            <a:endParaRPr lang="en-US"/>
          </a:p>
        </p:txBody>
      </p:sp>
    </p:spTree>
    <p:extLst>
      <p:ext uri="{BB962C8B-B14F-4D97-AF65-F5344CB8AC3E}">
        <p14:creationId xmlns:p14="http://schemas.microsoft.com/office/powerpoint/2010/main" val="234635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6F321-C7DE-4C76-BA05-B031C9990EF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37593588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6F321-C7DE-4C76-BA05-B031C9990EF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156111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6F321-C7DE-4C76-BA05-B031C9990EF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195293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E6DF-1773-4ACB-A019-3E335D765E6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94" y="6226361"/>
            <a:ext cx="4001211" cy="495114"/>
          </a:xfrm>
          <a:prstGeom prst="rect">
            <a:avLst/>
          </a:prstGeom>
        </p:spPr>
      </p:pic>
    </p:spTree>
    <p:extLst>
      <p:ext uri="{BB962C8B-B14F-4D97-AF65-F5344CB8AC3E}">
        <p14:creationId xmlns:p14="http://schemas.microsoft.com/office/powerpoint/2010/main" val="1746929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66F321-C7DE-4C76-BA05-B031C9990EF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3359911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6F321-C7DE-4C76-BA05-B031C9990EF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3418654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6F321-C7DE-4C76-BA05-B031C9990EF6}"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49110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6F321-C7DE-4C76-BA05-B031C9990EF6}"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2191245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F321-C7DE-4C76-BA05-B031C9990EF6}"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3532480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6F321-C7DE-4C76-BA05-B031C9990EF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15513955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6F321-C7DE-4C76-BA05-B031C9990EF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E6DF-1773-4ACB-A019-3E335D765E61}" type="slidenum">
              <a:rPr lang="en-US" smtClean="0"/>
              <a:t>‹#›</a:t>
            </a:fld>
            <a:endParaRPr lang="en-US"/>
          </a:p>
        </p:txBody>
      </p:sp>
    </p:spTree>
    <p:extLst>
      <p:ext uri="{BB962C8B-B14F-4D97-AF65-F5344CB8AC3E}">
        <p14:creationId xmlns:p14="http://schemas.microsoft.com/office/powerpoint/2010/main" val="237366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6F321-C7DE-4C76-BA05-B031C9990EF6}"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AE6DF-1773-4ACB-A019-3E335D765E61}" type="slidenum">
              <a:rPr lang="en-US" smtClean="0"/>
              <a:t>‹#›</a:t>
            </a:fld>
            <a:endParaRPr lang="en-US"/>
          </a:p>
        </p:txBody>
      </p:sp>
    </p:spTree>
    <p:extLst>
      <p:ext uri="{BB962C8B-B14F-4D97-AF65-F5344CB8AC3E}">
        <p14:creationId xmlns:p14="http://schemas.microsoft.com/office/powerpoint/2010/main" val="194919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FF"/>
                </a:solidFill>
                <a:latin typeface="Lato" panose="020F0502020204030203" pitchFamily="34" charset="0"/>
              </a:rPr>
              <a:t>A Changing Lake Huron</a:t>
            </a:r>
            <a:br>
              <a:rPr lang="en-US" dirty="0" smtClean="0">
                <a:solidFill>
                  <a:srgbClr val="0000FF"/>
                </a:solidFill>
                <a:latin typeface="Lato" panose="020F0502020204030203" pitchFamily="34" charset="0"/>
              </a:rPr>
            </a:br>
            <a:endParaRPr lang="en-US" dirty="0"/>
          </a:p>
        </p:txBody>
      </p:sp>
    </p:spTree>
    <p:extLst>
      <p:ext uri="{BB962C8B-B14F-4D97-AF65-F5344CB8AC3E}">
        <p14:creationId xmlns:p14="http://schemas.microsoft.com/office/powerpoint/2010/main" val="3443978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p>
            <a:r>
              <a:rPr lang="en-US" dirty="0" smtClean="0">
                <a:solidFill>
                  <a:srgbClr val="0000FF"/>
                </a:solidFill>
                <a:latin typeface="Lato" panose="020F0502020204030203" pitchFamily="34" charset="0"/>
              </a:rPr>
              <a:t>The Lake Huron Food Web</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838200" y="1254124"/>
            <a:ext cx="9309100" cy="4740275"/>
          </a:xfrm>
        </p:spPr>
        <p:txBody>
          <a:bodyPr>
            <a:normAutofit/>
          </a:bodyPr>
          <a:lstStyle/>
          <a:p>
            <a:r>
              <a:rPr lang="en-US" dirty="0" smtClean="0"/>
              <a:t>Algae is an essential component of the aquatic ecosystem; it supplies energy to all other living organisms in a food web</a:t>
            </a:r>
          </a:p>
          <a:p>
            <a:r>
              <a:rPr lang="en-US" dirty="0" smtClean="0"/>
              <a:t>Phosphorus is required for algae growth</a:t>
            </a:r>
          </a:p>
          <a:p>
            <a:r>
              <a:rPr lang="en-US" dirty="0" smtClean="0"/>
              <a:t>Amount of phosphorus is positively related to how much fish biomass (total weight of all living fish) it produces, but other factors are also influential:</a:t>
            </a:r>
          </a:p>
          <a:p>
            <a:pPr lvl="1">
              <a:buFont typeface="Arial" panose="020B0604020202020204" pitchFamily="34" charset="0"/>
              <a:buChar char="‒"/>
            </a:pPr>
            <a:r>
              <a:rPr lang="en-US" dirty="0" smtClean="0"/>
              <a:t>Invasive species </a:t>
            </a:r>
            <a:br>
              <a:rPr lang="en-US" dirty="0" smtClean="0"/>
            </a:br>
            <a:r>
              <a:rPr lang="en-US" dirty="0" smtClean="0"/>
              <a:t>(e.g. quagga mussels)</a:t>
            </a:r>
            <a:endParaRPr lang="en-US" dirty="0"/>
          </a:p>
          <a:p>
            <a:pPr lvl="1">
              <a:buFont typeface="Arial" panose="020B0604020202020204" pitchFamily="34" charset="0"/>
              <a:buChar char="‒"/>
            </a:pPr>
            <a:r>
              <a:rPr lang="en-US" dirty="0"/>
              <a:t>Habitat availability</a:t>
            </a:r>
          </a:p>
          <a:p>
            <a:pPr lvl="1">
              <a:buFont typeface="Arial" panose="020B0604020202020204" pitchFamily="34" charset="0"/>
              <a:buChar char="‒"/>
            </a:pPr>
            <a:r>
              <a:rPr lang="en-US" dirty="0"/>
              <a:t>Water clarity</a:t>
            </a:r>
          </a:p>
          <a:p>
            <a:pPr lvl="1">
              <a:buFont typeface="Arial" panose="020B0604020202020204" pitchFamily="34" charset="0"/>
              <a:buChar char="‒"/>
            </a:pPr>
            <a:r>
              <a:rPr lang="en-US" dirty="0" smtClean="0"/>
              <a:t>Level of fishing</a:t>
            </a:r>
          </a:p>
        </p:txBody>
      </p:sp>
      <p:sp>
        <p:nvSpPr>
          <p:cNvPr id="6" name="Rectangle 5"/>
          <p:cNvSpPr/>
          <p:nvPr/>
        </p:nvSpPr>
        <p:spPr>
          <a:xfrm>
            <a:off x="4406900" y="4238356"/>
            <a:ext cx="6096000" cy="1614288"/>
          </a:xfrm>
          <a:prstGeom prst="rect">
            <a:avLst/>
          </a:prstGeom>
        </p:spPr>
        <p:txBody>
          <a:bodyPr>
            <a:spAutoFit/>
          </a:bodyPr>
          <a:lstStyle/>
          <a:p>
            <a:pPr marL="685800" lvl="1" indent="-228600">
              <a:lnSpc>
                <a:spcPct val="90000"/>
              </a:lnSpc>
              <a:spcBef>
                <a:spcPts val="500"/>
              </a:spcBef>
              <a:buFont typeface="Arial" panose="020B0604020202020204" pitchFamily="34" charset="0"/>
              <a:buChar char="‒"/>
            </a:pPr>
            <a:r>
              <a:rPr lang="en-US" sz="2400" dirty="0"/>
              <a:t>Stocking</a:t>
            </a:r>
          </a:p>
          <a:p>
            <a:pPr marL="685800" lvl="1" indent="-228600">
              <a:lnSpc>
                <a:spcPct val="90000"/>
              </a:lnSpc>
              <a:spcBef>
                <a:spcPts val="500"/>
              </a:spcBef>
              <a:buFont typeface="Arial" panose="020B0604020202020204" pitchFamily="34" charset="0"/>
              <a:buChar char="‒"/>
            </a:pPr>
            <a:r>
              <a:rPr lang="en-US" sz="2400" dirty="0"/>
              <a:t>Predator-prey balance</a:t>
            </a:r>
          </a:p>
          <a:p>
            <a:pPr marL="685800" lvl="1" indent="-228600">
              <a:lnSpc>
                <a:spcPct val="90000"/>
              </a:lnSpc>
              <a:spcBef>
                <a:spcPts val="500"/>
              </a:spcBef>
              <a:buFont typeface="Arial" panose="020B0604020202020204" pitchFamily="34" charset="0"/>
              <a:buChar char="‒"/>
            </a:pPr>
            <a:r>
              <a:rPr lang="en-US" sz="2400" dirty="0"/>
              <a:t>Weather </a:t>
            </a:r>
          </a:p>
          <a:p>
            <a:pPr marL="685800" lvl="1" indent="-228600">
              <a:lnSpc>
                <a:spcPct val="90000"/>
              </a:lnSpc>
              <a:spcBef>
                <a:spcPts val="500"/>
              </a:spcBef>
              <a:buFont typeface="Arial" panose="020B0604020202020204" pitchFamily="34" charset="0"/>
              <a:buChar char="‒"/>
            </a:pPr>
            <a:r>
              <a:rPr lang="en-US" sz="2400" dirty="0"/>
              <a:t>Fisheries management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3506" y="63500"/>
            <a:ext cx="4918494" cy="6858000"/>
          </a:xfrm>
          <a:prstGeom prst="rect">
            <a:avLst/>
          </a:prstGeom>
        </p:spPr>
      </p:pic>
    </p:spTree>
    <p:extLst>
      <p:ext uri="{BB962C8B-B14F-4D97-AF65-F5344CB8AC3E}">
        <p14:creationId xmlns:p14="http://schemas.microsoft.com/office/powerpoint/2010/main" val="206315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p>
            <a:r>
              <a:rPr lang="en-US" dirty="0" smtClean="0">
                <a:solidFill>
                  <a:srgbClr val="0000FF"/>
                </a:solidFill>
                <a:latin typeface="Lato" panose="020F0502020204030203" pitchFamily="34" charset="0"/>
              </a:rPr>
              <a:t>Trophic Transfer Efficiency</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5969000" y="1482725"/>
            <a:ext cx="6045200" cy="4351338"/>
          </a:xfrm>
        </p:spPr>
        <p:txBody>
          <a:bodyPr>
            <a:normAutofit/>
          </a:bodyPr>
          <a:lstStyle/>
          <a:p>
            <a:pPr>
              <a:lnSpc>
                <a:spcPct val="100000"/>
              </a:lnSpc>
              <a:spcBef>
                <a:spcPts val="0"/>
              </a:spcBef>
              <a:defRPr/>
            </a:pPr>
            <a:r>
              <a:rPr lang="en-US" dirty="0" smtClean="0"/>
              <a:t>Some energy is lost each time a higher TL organism consumes a lower TL organism (hence,</a:t>
            </a:r>
            <a:r>
              <a:rPr lang="en-US" dirty="0" smtClean="0">
                <a:sym typeface="Wingdings" panose="05000000000000000000" pitchFamily="2" charset="2"/>
              </a:rPr>
              <a:t> </a:t>
            </a:r>
            <a:r>
              <a:rPr lang="en-US" dirty="0" smtClean="0"/>
              <a:t>pyramid shape)</a:t>
            </a:r>
          </a:p>
          <a:p>
            <a:pPr>
              <a:lnSpc>
                <a:spcPct val="100000"/>
              </a:lnSpc>
              <a:defRPr/>
            </a:pPr>
            <a:r>
              <a:rPr lang="en-US" dirty="0" smtClean="0"/>
              <a:t>Trophic transfer efficiency = amount </a:t>
            </a:r>
            <a:r>
              <a:rPr lang="en-US" dirty="0"/>
              <a:t/>
            </a:r>
            <a:br>
              <a:rPr lang="en-US" dirty="0"/>
            </a:br>
            <a:r>
              <a:rPr lang="en-US" dirty="0" smtClean="0"/>
              <a:t>of food energy from one trophic level transferred to another level(s)</a:t>
            </a:r>
          </a:p>
          <a:p>
            <a:pPr>
              <a:lnSpc>
                <a:spcPct val="100000"/>
              </a:lnSpc>
              <a:defRPr/>
            </a:pPr>
            <a:r>
              <a:rPr lang="en-US" dirty="0" smtClean="0"/>
              <a:t>In the Great Lakes, the tropic transfer efficiency from TL-3 to</a:t>
            </a:r>
            <a:br>
              <a:rPr lang="en-US" dirty="0" smtClean="0"/>
            </a:br>
            <a:r>
              <a:rPr lang="en-US" dirty="0" smtClean="0"/>
              <a:t>TL-4 + TL-5 is ~9%</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572" y="1358106"/>
            <a:ext cx="6877459" cy="4575175"/>
          </a:xfrm>
          <a:prstGeom prst="rect">
            <a:avLst/>
          </a:prstGeom>
        </p:spPr>
      </p:pic>
    </p:spTree>
    <p:extLst>
      <p:ext uri="{BB962C8B-B14F-4D97-AF65-F5344CB8AC3E}">
        <p14:creationId xmlns:p14="http://schemas.microsoft.com/office/powerpoint/2010/main" val="410344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829"/>
          <a:stretch/>
        </p:blipFill>
        <p:spPr>
          <a:xfrm>
            <a:off x="2782580" y="823027"/>
            <a:ext cx="5365750" cy="5299772"/>
          </a:xfrm>
          <a:prstGeom prst="rect">
            <a:avLst/>
          </a:prstGeom>
        </p:spPr>
      </p:pic>
      <p:sp>
        <p:nvSpPr>
          <p:cNvPr id="2" name="Title 1"/>
          <p:cNvSpPr>
            <a:spLocks noGrp="1"/>
          </p:cNvSpPr>
          <p:nvPr>
            <p:ph type="title"/>
          </p:nvPr>
        </p:nvSpPr>
        <p:spPr>
          <a:xfrm>
            <a:off x="838200" y="60325"/>
            <a:ext cx="10515600" cy="1325563"/>
          </a:xfrm>
        </p:spPr>
        <p:txBody>
          <a:bodyPr/>
          <a:lstStyle/>
          <a:p>
            <a:r>
              <a:rPr lang="en-US" dirty="0" smtClean="0">
                <a:solidFill>
                  <a:srgbClr val="0000FF"/>
                </a:solidFill>
                <a:latin typeface="Lato" panose="020F0502020204030203" pitchFamily="34" charset="0"/>
              </a:rPr>
              <a:t>Food Web and Trophic (Energy) Levels</a:t>
            </a:r>
            <a:endParaRPr lang="en-US" dirty="0">
              <a:solidFill>
                <a:srgbClr val="0000FF"/>
              </a:solidFill>
              <a:latin typeface="Lato" panose="020F0502020204030203" pitchFamily="34" charset="0"/>
            </a:endParaRPr>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74"/>
          <a:stretch/>
        </p:blipFill>
        <p:spPr>
          <a:xfrm>
            <a:off x="457568" y="1119188"/>
            <a:ext cx="2723782" cy="487020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29377551"/>
              </p:ext>
            </p:extLst>
          </p:nvPr>
        </p:nvGraphicFramePr>
        <p:xfrm>
          <a:off x="7749560" y="1394116"/>
          <a:ext cx="4071579" cy="4297680"/>
        </p:xfrm>
        <a:graphic>
          <a:graphicData uri="http://schemas.openxmlformats.org/drawingml/2006/table">
            <a:tbl>
              <a:tblPr bandRow="1">
                <a:tableStyleId>{073A0DAA-6AF3-43AB-8588-CEC1D06C72B9}</a:tableStyleId>
              </a:tblPr>
              <a:tblGrid>
                <a:gridCol w="4071579">
                  <a:extLst>
                    <a:ext uri="{9D8B030D-6E8A-4147-A177-3AD203B41FA5}">
                      <a16:colId xmlns:a16="http://schemas.microsoft.com/office/drawing/2014/main" val="6951354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Lato" panose="020F0502020204030203" pitchFamily="34" charset="0"/>
                        </a:rPr>
                        <a:t>Lake trout, Chinook</a:t>
                      </a:r>
                      <a:r>
                        <a:rPr lang="en-US" sz="2400" baseline="0" dirty="0" smtClean="0">
                          <a:solidFill>
                            <a:schemeClr val="tx1"/>
                          </a:solidFill>
                          <a:latin typeface="Lato" panose="020F0502020204030203" pitchFamily="34" charset="0"/>
                        </a:rPr>
                        <a:t> salmon, walleye, lake whitefish</a:t>
                      </a:r>
                      <a:endParaRPr lang="en-US" sz="2400" dirty="0" smtClean="0">
                        <a:solidFill>
                          <a:schemeClr val="tx1"/>
                        </a:solidFill>
                        <a:latin typeface="Lato" panose="020F0502020204030203"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4622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Lato" panose="020F0502020204030203" pitchFamily="34" charset="0"/>
                        </a:rPr>
                        <a:t>Small prey</a:t>
                      </a:r>
                      <a:r>
                        <a:rPr lang="en-US" sz="2400" baseline="0" dirty="0" smtClean="0">
                          <a:solidFill>
                            <a:schemeClr val="tx1"/>
                          </a:solidFill>
                          <a:latin typeface="Lato" panose="020F0502020204030203" pitchFamily="34" charset="0"/>
                        </a:rPr>
                        <a:t> and predator fish</a:t>
                      </a:r>
                      <a:endParaRPr lang="en-US" sz="2400" dirty="0" smtClean="0">
                        <a:solidFill>
                          <a:schemeClr val="tx1"/>
                        </a:solidFill>
                        <a:latin typeface="Lato" panose="020F0502020204030203"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5127"/>
                  </a:ext>
                </a:extLst>
              </a:tr>
              <a:tr h="0">
                <a:tc>
                  <a:txBody>
                    <a:bodyPr/>
                    <a:lstStyle/>
                    <a:p>
                      <a:r>
                        <a:rPr lang="en-US" sz="2400" dirty="0" smtClean="0">
                          <a:solidFill>
                            <a:schemeClr val="tx1"/>
                          </a:solidFill>
                          <a:latin typeface="Lato" panose="020F0502020204030203" pitchFamily="34" charset="0"/>
                        </a:rPr>
                        <a:t>Large zooplankton, </a:t>
                      </a:r>
                      <a:r>
                        <a:rPr lang="en-US" sz="2400" i="1" dirty="0" smtClean="0">
                          <a:solidFill>
                            <a:schemeClr val="tx1"/>
                          </a:solidFill>
                          <a:latin typeface="Lato" panose="020F0502020204030203" pitchFamily="34" charset="0"/>
                        </a:rPr>
                        <a:t>Mysis</a:t>
                      </a:r>
                      <a:r>
                        <a:rPr lang="en-US" sz="2400" dirty="0" smtClean="0">
                          <a:solidFill>
                            <a:schemeClr val="tx1"/>
                          </a:solidFill>
                          <a:latin typeface="Lato" panose="020F0502020204030203" pitchFamily="34" charset="0"/>
                        </a:rPr>
                        <a:t>, alewife,</a:t>
                      </a:r>
                      <a:r>
                        <a:rPr lang="en-US" sz="2400" baseline="0" dirty="0" smtClean="0">
                          <a:solidFill>
                            <a:schemeClr val="tx1"/>
                          </a:solidFill>
                          <a:latin typeface="Lato" panose="020F0502020204030203" pitchFamily="34" charset="0"/>
                        </a:rPr>
                        <a:t> bloater, </a:t>
                      </a:r>
                      <a:endParaRPr lang="en-US" sz="2400" dirty="0">
                        <a:solidFill>
                          <a:schemeClr val="tx1"/>
                        </a:solidFill>
                        <a:latin typeface="Lato" panose="020F0502020204030203"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1990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Lato" panose="020F0502020204030203" pitchFamily="34" charset="0"/>
                        </a:rPr>
                        <a:t>Small</a:t>
                      </a:r>
                      <a:r>
                        <a:rPr lang="en-US" sz="2400" baseline="0" dirty="0" smtClean="0">
                          <a:solidFill>
                            <a:schemeClr val="tx1"/>
                          </a:solidFill>
                          <a:latin typeface="Lato" panose="020F0502020204030203" pitchFamily="34" charset="0"/>
                        </a:rPr>
                        <a:t> z</a:t>
                      </a:r>
                      <a:r>
                        <a:rPr lang="en-US" sz="2400" dirty="0" smtClean="0">
                          <a:solidFill>
                            <a:schemeClr val="tx1"/>
                          </a:solidFill>
                          <a:latin typeface="Lato" panose="020F0502020204030203" pitchFamily="34" charset="0"/>
                        </a:rPr>
                        <a:t>ooplankton, quagga</a:t>
                      </a:r>
                      <a:r>
                        <a:rPr lang="en-US" sz="2400" baseline="0" dirty="0" smtClean="0">
                          <a:solidFill>
                            <a:schemeClr val="tx1"/>
                          </a:solidFill>
                          <a:latin typeface="Lato" panose="020F0502020204030203" pitchFamily="34" charset="0"/>
                        </a:rPr>
                        <a:t> mussels, </a:t>
                      </a:r>
                      <a:r>
                        <a:rPr lang="en-US" sz="2400" i="1" baseline="0" dirty="0" err="1" smtClean="0">
                          <a:solidFill>
                            <a:schemeClr val="tx1"/>
                          </a:solidFill>
                          <a:latin typeface="Lato" panose="020F0502020204030203" pitchFamily="34" charset="0"/>
                        </a:rPr>
                        <a:t>Diporeia</a:t>
                      </a:r>
                      <a:endParaRPr lang="en-US" sz="2400" i="1" dirty="0" smtClean="0">
                        <a:solidFill>
                          <a:schemeClr val="tx1"/>
                        </a:solidFill>
                        <a:latin typeface="Lato" panose="020F0502020204030203"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1253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Lato" panose="020F0502020204030203" pitchFamily="34" charset="0"/>
                        </a:rPr>
                        <a:t>Living</a:t>
                      </a:r>
                      <a:r>
                        <a:rPr lang="en-US" sz="2400" baseline="0" dirty="0" smtClean="0">
                          <a:solidFill>
                            <a:schemeClr val="tx1"/>
                          </a:solidFill>
                          <a:latin typeface="Lato" panose="020F0502020204030203" pitchFamily="34" charset="0"/>
                        </a:rPr>
                        <a:t> algae, organic material</a:t>
                      </a:r>
                      <a:endParaRPr lang="en-US" sz="2400" dirty="0" smtClean="0">
                        <a:solidFill>
                          <a:schemeClr val="tx1"/>
                        </a:solidFill>
                        <a:latin typeface="Lato" panose="020F0502020204030203"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578379"/>
                  </a:ext>
                </a:extLst>
              </a:tr>
            </a:tbl>
          </a:graphicData>
        </a:graphic>
      </p:graphicFrame>
    </p:spTree>
    <p:extLst>
      <p:ext uri="{BB962C8B-B14F-4D97-AF65-F5344CB8AC3E}">
        <p14:creationId xmlns:p14="http://schemas.microsoft.com/office/powerpoint/2010/main" val="21343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dirty="0" smtClean="0">
                <a:solidFill>
                  <a:srgbClr val="0000FF"/>
                </a:solidFill>
                <a:latin typeface="Lato" panose="020F0502020204030203" pitchFamily="34" charset="0"/>
              </a:rPr>
              <a:t>Nutrients and Fish Biomass</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838200" y="1520825"/>
            <a:ext cx="10680700" cy="4351338"/>
          </a:xfrm>
        </p:spPr>
        <p:txBody>
          <a:bodyPr>
            <a:normAutofit/>
          </a:bodyPr>
          <a:lstStyle/>
          <a:p>
            <a:pPr>
              <a:lnSpc>
                <a:spcPct val="100000"/>
              </a:lnSpc>
              <a:spcBef>
                <a:spcPts val="0"/>
              </a:spcBef>
              <a:defRPr/>
            </a:pPr>
            <a:r>
              <a:rPr lang="en-US" dirty="0"/>
              <a:t>Total phosphorus in Lake Huron declined </a:t>
            </a:r>
            <a:r>
              <a:rPr lang="en-US" dirty="0" smtClean="0"/>
              <a:t/>
            </a:r>
            <a:br>
              <a:rPr lang="en-US" dirty="0" smtClean="0"/>
            </a:br>
            <a:r>
              <a:rPr lang="en-US" dirty="0" smtClean="0"/>
              <a:t>by </a:t>
            </a:r>
            <a:r>
              <a:rPr lang="en-US" dirty="0"/>
              <a:t>50% from 1995 to </a:t>
            </a:r>
            <a:r>
              <a:rPr lang="en-US" dirty="0" smtClean="0"/>
              <a:t>2003</a:t>
            </a:r>
          </a:p>
          <a:p>
            <a:pPr>
              <a:lnSpc>
                <a:spcPct val="100000"/>
              </a:lnSpc>
              <a:defRPr/>
            </a:pPr>
            <a:r>
              <a:rPr lang="en-US" dirty="0" smtClean="0"/>
              <a:t>Phosphorus levels are </a:t>
            </a:r>
            <a:r>
              <a:rPr lang="en-US" dirty="0"/>
              <a:t>currently stable </a:t>
            </a:r>
            <a:r>
              <a:rPr lang="en-US" dirty="0" smtClean="0"/>
              <a:t/>
            </a:r>
            <a:br>
              <a:rPr lang="en-US" dirty="0" smtClean="0"/>
            </a:br>
            <a:r>
              <a:rPr lang="en-US" dirty="0" smtClean="0"/>
              <a:t>at </a:t>
            </a:r>
            <a:r>
              <a:rPr lang="en-US" dirty="0"/>
              <a:t>2.5-3.0 </a:t>
            </a:r>
            <a:r>
              <a:rPr lang="en-US" dirty="0" smtClean="0"/>
              <a:t>mg/L</a:t>
            </a:r>
            <a:r>
              <a:rPr lang="en-US" dirty="0"/>
              <a:t> </a:t>
            </a:r>
            <a:endParaRPr lang="en-US" dirty="0" smtClean="0"/>
          </a:p>
          <a:p>
            <a:r>
              <a:rPr lang="en-US" dirty="0" smtClean="0"/>
              <a:t>Generally, the decline in Lake Huron </a:t>
            </a:r>
            <a:br>
              <a:rPr lang="en-US" dirty="0" smtClean="0"/>
            </a:br>
            <a:r>
              <a:rPr lang="en-US" dirty="0" smtClean="0"/>
              <a:t>nutrients means that less fish biomass</a:t>
            </a:r>
            <a:br>
              <a:rPr lang="en-US" dirty="0" smtClean="0"/>
            </a:br>
            <a:r>
              <a:rPr lang="en-US" dirty="0" smtClean="0"/>
              <a:t>can be produced</a:t>
            </a:r>
          </a:p>
          <a:p>
            <a:endParaRPr lang="en-US" dirty="0"/>
          </a:p>
        </p:txBody>
      </p:sp>
      <p:pic>
        <p:nvPicPr>
          <p:cNvPr id="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599" y="1520825"/>
            <a:ext cx="5571983" cy="3990975"/>
          </a:xfrm>
          <a:prstGeom prst="rect">
            <a:avLst/>
          </a:prstGeom>
        </p:spPr>
      </p:pic>
    </p:spTree>
    <p:extLst>
      <p:ext uri="{BB962C8B-B14F-4D97-AF65-F5344CB8AC3E}">
        <p14:creationId xmlns:p14="http://schemas.microsoft.com/office/powerpoint/2010/main" val="39621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9716" y="1392079"/>
            <a:ext cx="4913731" cy="3268821"/>
          </a:xfrm>
          <a:prstGeom prst="rect">
            <a:avLst/>
          </a:prstGeom>
        </p:spPr>
      </p:pic>
      <p:sp>
        <p:nvSpPr>
          <p:cNvPr id="2" name="Title 1"/>
          <p:cNvSpPr>
            <a:spLocks noGrp="1"/>
          </p:cNvSpPr>
          <p:nvPr>
            <p:ph type="title"/>
          </p:nvPr>
        </p:nvSpPr>
        <p:spPr>
          <a:xfrm>
            <a:off x="838200" y="73025"/>
            <a:ext cx="14809928" cy="1325563"/>
          </a:xfrm>
        </p:spPr>
        <p:txBody>
          <a:bodyPr/>
          <a:lstStyle/>
          <a:p>
            <a:r>
              <a:rPr lang="en-US" dirty="0" smtClean="0">
                <a:solidFill>
                  <a:srgbClr val="0000FF"/>
                </a:solidFill>
                <a:latin typeface="Lato" panose="020F0502020204030203" pitchFamily="34" charset="0"/>
              </a:rPr>
              <a:t>Lake Huron Trophic Transfer Efficiency</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698500" y="1398588"/>
            <a:ext cx="10248900" cy="5002212"/>
          </a:xfrm>
        </p:spPr>
        <p:txBody>
          <a:bodyPr>
            <a:normAutofit/>
          </a:bodyPr>
          <a:lstStyle/>
          <a:p>
            <a:pPr>
              <a:lnSpc>
                <a:spcPct val="100000"/>
              </a:lnSpc>
              <a:defRPr/>
            </a:pPr>
            <a:r>
              <a:rPr lang="en-US" dirty="0"/>
              <a:t>Before the collapse of alewife, </a:t>
            </a:r>
            <a:r>
              <a:rPr lang="en-US" dirty="0" smtClean="0"/>
              <a:t>the average Lake </a:t>
            </a:r>
            <a:br>
              <a:rPr lang="en-US" dirty="0" smtClean="0"/>
            </a:br>
            <a:r>
              <a:rPr lang="en-US" dirty="0" smtClean="0"/>
              <a:t>Huron </a:t>
            </a:r>
            <a:r>
              <a:rPr lang="en-US" dirty="0"/>
              <a:t>trophic transfer efficiency was </a:t>
            </a:r>
            <a:r>
              <a:rPr lang="en-US" dirty="0" smtClean="0"/>
              <a:t>6</a:t>
            </a:r>
            <a:r>
              <a:rPr lang="en-US" dirty="0"/>
              <a:t>%</a:t>
            </a:r>
          </a:p>
          <a:p>
            <a:pPr>
              <a:lnSpc>
                <a:spcPct val="100000"/>
              </a:lnSpc>
              <a:defRPr/>
            </a:pPr>
            <a:r>
              <a:rPr lang="en-US" dirty="0"/>
              <a:t>In 2003, following alewife collapse, trophic </a:t>
            </a:r>
            <a:r>
              <a:rPr lang="en-US" dirty="0" smtClean="0"/>
              <a:t/>
            </a:r>
            <a:br>
              <a:rPr lang="en-US" dirty="0" smtClean="0"/>
            </a:br>
            <a:r>
              <a:rPr lang="en-US" dirty="0" smtClean="0"/>
              <a:t>transfer efficiency </a:t>
            </a:r>
            <a:r>
              <a:rPr lang="en-US" dirty="0"/>
              <a:t>dropped to 3-4%; increased </a:t>
            </a:r>
            <a:r>
              <a:rPr lang="en-US" dirty="0" smtClean="0"/>
              <a:t/>
            </a:r>
            <a:br>
              <a:rPr lang="en-US" dirty="0" smtClean="0"/>
            </a:br>
            <a:r>
              <a:rPr lang="en-US" dirty="0" smtClean="0"/>
              <a:t>to </a:t>
            </a:r>
            <a:r>
              <a:rPr lang="en-US" dirty="0"/>
              <a:t>5% in 2015</a:t>
            </a:r>
          </a:p>
          <a:p>
            <a:pPr>
              <a:lnSpc>
                <a:spcPct val="100000"/>
              </a:lnSpc>
              <a:defRPr/>
            </a:pPr>
            <a:r>
              <a:rPr lang="en-US" dirty="0"/>
              <a:t>Compared to other Great Lakes, </a:t>
            </a:r>
            <a:r>
              <a:rPr lang="en-US" dirty="0" smtClean="0"/>
              <a:t>Lake Huron’s </a:t>
            </a:r>
            <a:br>
              <a:rPr lang="en-US" dirty="0" smtClean="0"/>
            </a:br>
            <a:r>
              <a:rPr lang="en-US" dirty="0" smtClean="0"/>
              <a:t>food web is less efficient</a:t>
            </a:r>
            <a:endParaRPr lang="en-US" dirty="0"/>
          </a:p>
          <a:p>
            <a:pPr>
              <a:lnSpc>
                <a:spcPct val="100000"/>
              </a:lnSpc>
              <a:defRPr/>
            </a:pPr>
            <a:r>
              <a:rPr lang="en-US" dirty="0"/>
              <a:t>The Lake Huron food web is producing 2x fewer predator fish for a given level of nutrients than the average for the Great </a:t>
            </a:r>
            <a:r>
              <a:rPr lang="en-US" dirty="0" smtClean="0"/>
              <a:t>Lakes</a:t>
            </a:r>
          </a:p>
          <a:p>
            <a:pPr>
              <a:lnSpc>
                <a:spcPct val="100000"/>
              </a:lnSpc>
              <a:spcBef>
                <a:spcPts val="0"/>
              </a:spcBef>
              <a:defRPr/>
            </a:pPr>
            <a:endParaRPr lang="en-US" dirty="0" smtClean="0"/>
          </a:p>
          <a:p>
            <a:pPr>
              <a:lnSpc>
                <a:spcPct val="100000"/>
              </a:lnSpc>
              <a:spcBef>
                <a:spcPts val="0"/>
              </a:spcBef>
              <a:defRPr/>
            </a:pPr>
            <a:endParaRPr lang="en-US" dirty="0" smtClean="0"/>
          </a:p>
          <a:p>
            <a:pPr>
              <a:lnSpc>
                <a:spcPct val="100000"/>
              </a:lnSpc>
              <a:spcBef>
                <a:spcPts val="0"/>
              </a:spcBef>
              <a:defRPr/>
            </a:pPr>
            <a:endParaRPr lang="en-US" dirty="0" smtClean="0"/>
          </a:p>
        </p:txBody>
      </p:sp>
    </p:spTree>
    <p:extLst>
      <p:ext uri="{BB962C8B-B14F-4D97-AF65-F5344CB8AC3E}">
        <p14:creationId xmlns:p14="http://schemas.microsoft.com/office/powerpoint/2010/main" val="147250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dirty="0" smtClean="0">
                <a:solidFill>
                  <a:srgbClr val="0000FF"/>
                </a:solidFill>
                <a:latin typeface="Lato" panose="020F0502020204030203" pitchFamily="34" charset="0"/>
              </a:rPr>
              <a:t>Trophic Transfer to Specific Fish Species</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698499" y="1385888"/>
            <a:ext cx="6146801" cy="5002212"/>
          </a:xfrm>
        </p:spPr>
        <p:txBody>
          <a:bodyPr>
            <a:normAutofit/>
          </a:bodyPr>
          <a:lstStyle/>
          <a:p>
            <a:pPr>
              <a:lnSpc>
                <a:spcPct val="100000"/>
              </a:lnSpc>
              <a:defRPr/>
            </a:pPr>
            <a:r>
              <a:rPr lang="en-US" dirty="0" smtClean="0"/>
              <a:t>A more efficient food web means more energy gets transferred to fish</a:t>
            </a:r>
          </a:p>
          <a:p>
            <a:pPr>
              <a:lnSpc>
                <a:spcPct val="100000"/>
              </a:lnSpc>
              <a:defRPr/>
            </a:pPr>
            <a:r>
              <a:rPr lang="en-US" dirty="0" smtClean="0"/>
              <a:t>The most recent food web information tells us that energy is being transferred relatively efficiently to lake whitefish, Chinook salmon, lake trout, round goby, and small </a:t>
            </a:r>
            <a:r>
              <a:rPr lang="en-US" dirty="0" err="1" smtClean="0"/>
              <a:t>coregonines</a:t>
            </a:r>
            <a:endParaRPr lang="en-US" dirty="0" smtClean="0"/>
          </a:p>
          <a:p>
            <a:pPr>
              <a:lnSpc>
                <a:spcPct val="100000"/>
              </a:lnSpc>
              <a:defRPr/>
            </a:pPr>
            <a:r>
              <a:rPr lang="en-US" dirty="0" smtClean="0"/>
              <a:t>Managers have limited actions they </a:t>
            </a:r>
            <a:br>
              <a:rPr lang="en-US" dirty="0" smtClean="0"/>
            </a:br>
            <a:r>
              <a:rPr lang="en-US" dirty="0" smtClean="0"/>
              <a:t>can apply</a:t>
            </a:r>
          </a:p>
          <a:p>
            <a:pPr>
              <a:lnSpc>
                <a:spcPct val="100000"/>
              </a:lnSpc>
              <a:spcBef>
                <a:spcPts val="0"/>
              </a:spcBef>
              <a:defRPr/>
            </a:pPr>
            <a:endParaRPr lang="en-US" dirty="0" smtClean="0"/>
          </a:p>
          <a:p>
            <a:pPr>
              <a:lnSpc>
                <a:spcPct val="100000"/>
              </a:lnSpc>
              <a:spcBef>
                <a:spcPts val="0"/>
              </a:spcBef>
              <a:defRPr/>
            </a:pPr>
            <a:endParaRPr lang="en-US" dirty="0" smtClean="0"/>
          </a:p>
          <a:p>
            <a:pPr>
              <a:lnSpc>
                <a:spcPct val="100000"/>
              </a:lnSpc>
              <a:spcBef>
                <a:spcPts val="0"/>
              </a:spcBef>
              <a:defRPr/>
            </a:pPr>
            <a:endParaRPr lang="en-US" dirty="0" smtClean="0"/>
          </a:p>
        </p:txBody>
      </p:sp>
      <p:pic>
        <p:nvPicPr>
          <p:cNvPr id="6" name="Content Placeholder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845300" y="1778000"/>
            <a:ext cx="5412636" cy="3975100"/>
          </a:xfrm>
          <a:prstGeom prst="rect">
            <a:avLst/>
          </a:prstGeom>
        </p:spPr>
      </p:pic>
    </p:spTree>
    <p:extLst>
      <p:ext uri="{BB962C8B-B14F-4D97-AF65-F5344CB8AC3E}">
        <p14:creationId xmlns:p14="http://schemas.microsoft.com/office/powerpoint/2010/main" val="352181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6"/>
            <a:ext cx="10515600" cy="1238586"/>
          </a:xfrm>
        </p:spPr>
        <p:txBody>
          <a:bodyPr/>
          <a:lstStyle/>
          <a:p>
            <a:r>
              <a:rPr lang="en-US" dirty="0" smtClean="0">
                <a:solidFill>
                  <a:srgbClr val="0000FF"/>
                </a:solidFill>
                <a:latin typeface="Lato" panose="020F0502020204030203" pitchFamily="34" charset="0"/>
              </a:rPr>
              <a:t>Implications for Fisheries Management</a:t>
            </a:r>
            <a:endParaRPr lang="en-US" dirty="0">
              <a:solidFill>
                <a:srgbClr val="0000FF"/>
              </a:solidFill>
              <a:latin typeface="Lato" panose="020F0502020204030203" pitchFamily="34" charset="0"/>
            </a:endParaRPr>
          </a:p>
        </p:txBody>
      </p:sp>
      <p:sp>
        <p:nvSpPr>
          <p:cNvPr id="3" name="Content Placeholder 2"/>
          <p:cNvSpPr>
            <a:spLocks noGrp="1"/>
          </p:cNvSpPr>
          <p:nvPr>
            <p:ph idx="1"/>
          </p:nvPr>
        </p:nvSpPr>
        <p:spPr>
          <a:xfrm>
            <a:off x="838200" y="1266824"/>
            <a:ext cx="11087100" cy="4702176"/>
          </a:xfrm>
        </p:spPr>
        <p:txBody>
          <a:bodyPr>
            <a:normAutofit lnSpcReduction="10000"/>
          </a:bodyPr>
          <a:lstStyle/>
          <a:p>
            <a:r>
              <a:rPr lang="en-US" dirty="0" smtClean="0"/>
              <a:t>The Lake Huron ecosystem is continually changing</a:t>
            </a:r>
          </a:p>
          <a:p>
            <a:r>
              <a:rPr lang="en-US" dirty="0" smtClean="0"/>
              <a:t>Nutrients have declined, water clarity increased, food web is disrupted, and populations of some desirable fish species have declined</a:t>
            </a:r>
          </a:p>
          <a:p>
            <a:r>
              <a:rPr lang="en-US" dirty="0" smtClean="0"/>
              <a:t>Fisheries management actions that enhance food web efficiency may </a:t>
            </a:r>
            <a:br>
              <a:rPr lang="en-US" dirty="0" smtClean="0"/>
            </a:br>
            <a:r>
              <a:rPr lang="en-US" dirty="0" smtClean="0"/>
              <a:t>be helpful </a:t>
            </a:r>
          </a:p>
          <a:p>
            <a:r>
              <a:rPr lang="en-US" dirty="0" smtClean="0"/>
              <a:t>Lake Huron Committee considerations:</a:t>
            </a:r>
          </a:p>
          <a:p>
            <a:pPr lvl="1">
              <a:buFont typeface="Arial" panose="020B0604020202020204" pitchFamily="34" charset="0"/>
              <a:buChar char="‒"/>
            </a:pPr>
            <a:r>
              <a:rPr lang="en-US" dirty="0" smtClean="0"/>
              <a:t>Lower abundances of important fish species should be expected</a:t>
            </a:r>
          </a:p>
          <a:p>
            <a:pPr lvl="1">
              <a:buFont typeface="Arial" panose="020B0604020202020204" pitchFamily="34" charset="0"/>
              <a:buChar char="‒"/>
            </a:pPr>
            <a:r>
              <a:rPr lang="en-US" dirty="0" smtClean="0"/>
              <a:t>Rehabilitation of native prey fish may help food web function and increase trophic transfer efficiency </a:t>
            </a:r>
            <a:endParaRPr lang="en-US" dirty="0"/>
          </a:p>
          <a:p>
            <a:pPr lvl="1">
              <a:buFont typeface="Arial" panose="020B0604020202020204" pitchFamily="34" charset="0"/>
              <a:buChar char="‒"/>
            </a:pPr>
            <a:r>
              <a:rPr lang="en-US" dirty="0" smtClean="0"/>
              <a:t>Non-native mussels have altered food web structures, impede desirable species</a:t>
            </a:r>
            <a:endParaRPr lang="en-US" dirty="0"/>
          </a:p>
          <a:p>
            <a:pPr lvl="1">
              <a:buFont typeface="Arial" panose="020B0604020202020204" pitchFamily="34" charset="0"/>
              <a:buChar char="‒"/>
            </a:pPr>
            <a:r>
              <a:rPr lang="en-US" dirty="0" smtClean="0"/>
              <a:t>Nearshore &amp; bay fisheries are responding positively to food web changes</a:t>
            </a:r>
            <a:endParaRPr lang="en-US" dirty="0"/>
          </a:p>
          <a:p>
            <a:pPr lvl="1">
              <a:buFont typeface="Arial" panose="020B0604020202020204" pitchFamily="34" charset="0"/>
              <a:buChar char="‒"/>
            </a:pPr>
            <a:r>
              <a:rPr lang="en-US" dirty="0" smtClean="0"/>
              <a:t>Research to better understand how food web changes affect fisheries is needed</a:t>
            </a:r>
          </a:p>
        </p:txBody>
      </p:sp>
    </p:spTree>
    <p:extLst>
      <p:ext uri="{BB962C8B-B14F-4D97-AF65-F5344CB8AC3E}">
        <p14:creationId xmlns:p14="http://schemas.microsoft.com/office/powerpoint/2010/main" val="1746943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1517</Words>
  <Application>Microsoft Office PowerPoint</Application>
  <PresentationFormat>Widescreen</PresentationFormat>
  <Paragraphs>77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Lato</vt:lpstr>
      <vt:lpstr>Wingdings</vt:lpstr>
      <vt:lpstr>Office Theme</vt:lpstr>
      <vt:lpstr>A Changing Lake Huron </vt:lpstr>
      <vt:lpstr>The Lake Huron Food Web</vt:lpstr>
      <vt:lpstr>Trophic Transfer Efficiency</vt:lpstr>
      <vt:lpstr>Food Web and Trophic (Energy) Levels</vt:lpstr>
      <vt:lpstr>Nutrients and Fish Biomass</vt:lpstr>
      <vt:lpstr>Lake Huron Trophic Transfer Efficiency</vt:lpstr>
      <vt:lpstr>Trophic Transfer to Specific Fish Species</vt:lpstr>
      <vt:lpstr>Implications for Fisheries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Wingfield</dc:creator>
  <cp:lastModifiedBy>Jill Wingfield</cp:lastModifiedBy>
  <cp:revision>32</cp:revision>
  <dcterms:created xsi:type="dcterms:W3CDTF">2020-07-27T17:24:51Z</dcterms:created>
  <dcterms:modified xsi:type="dcterms:W3CDTF">2020-10-19T17:12:41Z</dcterms:modified>
</cp:coreProperties>
</file>